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8" r:id="rId3"/>
    <p:sldId id="259" r:id="rId4"/>
    <p:sldId id="292" r:id="rId5"/>
    <p:sldId id="293" r:id="rId6"/>
    <p:sldId id="294" r:id="rId7"/>
    <p:sldId id="271" r:id="rId8"/>
    <p:sldId id="260" r:id="rId9"/>
    <p:sldId id="274" r:id="rId10"/>
    <p:sldId id="295" r:id="rId11"/>
  </p:sldIdLst>
  <p:sldSz cx="9144000" cy="5143500" type="screen16x9"/>
  <p:notesSz cx="6858000" cy="9144000"/>
  <p:embeddedFontLst>
    <p:embeddedFont>
      <p:font typeface="Abel" panose="02000506030000020004" pitchFamily="2" charset="0"/>
      <p:regular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Open Sans Light" panose="020B03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19" y="38"/>
      </p:cViewPr>
      <p:guideLst>
        <p:guide orient="horz" pos="324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DB8CF713-105D-573C-F1B4-720566B1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f45587f5_3_111:notes">
            <a:extLst>
              <a:ext uri="{FF2B5EF4-FFF2-40B4-BE49-F238E27FC236}">
                <a16:creationId xmlns:a16="http://schemas.microsoft.com/office/drawing/2014/main" id="{1F225A68-E51A-C40B-1A5E-0CA1EEBB4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f45587f5_3_111:notes">
            <a:extLst>
              <a:ext uri="{FF2B5EF4-FFF2-40B4-BE49-F238E27FC236}">
                <a16:creationId xmlns:a16="http://schemas.microsoft.com/office/drawing/2014/main" id="{21AB4219-DD69-28F8-AECB-3AF0A42A5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82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45587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45587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84BE03F8-BAD2-B443-40FC-6D57DAFAC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45587f5_0_5:notes">
            <a:extLst>
              <a:ext uri="{FF2B5EF4-FFF2-40B4-BE49-F238E27FC236}">
                <a16:creationId xmlns:a16="http://schemas.microsoft.com/office/drawing/2014/main" id="{019A99E2-A392-22B4-D9A5-B48C59C36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45587f5_0_5:notes">
            <a:extLst>
              <a:ext uri="{FF2B5EF4-FFF2-40B4-BE49-F238E27FC236}">
                <a16:creationId xmlns:a16="http://schemas.microsoft.com/office/drawing/2014/main" id="{1E5505DC-B753-7CDA-4E09-8106B9105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18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>
          <a:extLst>
            <a:ext uri="{FF2B5EF4-FFF2-40B4-BE49-F238E27FC236}">
              <a16:creationId xmlns:a16="http://schemas.microsoft.com/office/drawing/2014/main" id="{9E13AD9E-2B0E-4691-ECF4-71ED41B2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f45587f5_0_35:notes">
            <a:extLst>
              <a:ext uri="{FF2B5EF4-FFF2-40B4-BE49-F238E27FC236}">
                <a16:creationId xmlns:a16="http://schemas.microsoft.com/office/drawing/2014/main" id="{DCB9C5D5-F37A-BE72-E9C9-0F7DC07EC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f45587f5_0_35:notes">
            <a:extLst>
              <a:ext uri="{FF2B5EF4-FFF2-40B4-BE49-F238E27FC236}">
                <a16:creationId xmlns:a16="http://schemas.microsoft.com/office/drawing/2014/main" id="{5DDAB6AB-8CB2-FB64-08F8-22BF4F6FD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91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>
          <a:extLst>
            <a:ext uri="{FF2B5EF4-FFF2-40B4-BE49-F238E27FC236}">
              <a16:creationId xmlns:a16="http://schemas.microsoft.com/office/drawing/2014/main" id="{95393223-E694-5D1B-39A2-E1E93D43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f45587f5_0_35:notes">
            <a:extLst>
              <a:ext uri="{FF2B5EF4-FFF2-40B4-BE49-F238E27FC236}">
                <a16:creationId xmlns:a16="http://schemas.microsoft.com/office/drawing/2014/main" id="{6BEB9D67-8D94-1483-4DB1-2C5DC692C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f45587f5_0_35:notes">
            <a:extLst>
              <a:ext uri="{FF2B5EF4-FFF2-40B4-BE49-F238E27FC236}">
                <a16:creationId xmlns:a16="http://schemas.microsoft.com/office/drawing/2014/main" id="{D2721D8D-5874-962C-CBBD-E62D50485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3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2f000d42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2f000d42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f45587f5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f45587f5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1f45587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61f45587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600118" flipH="1">
            <a:off x="1682245" y="1771522"/>
            <a:ext cx="2374941" cy="205410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name="adj" fmla="val 2285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201" t="35073" r="15736"/>
          <a:stretch/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1408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4321500" y="2430600"/>
            <a:ext cx="48225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name="adj" fmla="val 297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3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4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6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8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9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13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4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4558700" y="1923975"/>
            <a:ext cx="4592700" cy="32532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flipH="1">
            <a:off x="995600" y="2623275"/>
            <a:ext cx="8155800" cy="25539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ctrTitle" idx="3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63" r:id="rId7"/>
    <p:sldLayoutId id="2147483665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5sETvWTr_RHywlYGbIPck2hBtH6vQGHnF4jNsbfoJgM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subTitle" idx="1"/>
          </p:nvPr>
        </p:nvSpPr>
        <p:spPr>
          <a:xfrm>
            <a:off x="6133311" y="1873783"/>
            <a:ext cx="2402100" cy="311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Client – BrightStay Hosuing</a:t>
            </a:r>
            <a:endParaRPr b="1"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/>
          </p:nvPr>
        </p:nvSpPr>
        <p:spPr>
          <a:xfrm>
            <a:off x="3879937" y="125033"/>
            <a:ext cx="4889534" cy="1782300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Housing Managnment Application</a:t>
            </a:r>
            <a:endParaRPr sz="4400" dirty="0"/>
          </a:p>
        </p:txBody>
      </p:sp>
      <p:cxnSp>
        <p:nvCxnSpPr>
          <p:cNvPr id="152" name="Google Shape;152;p30"/>
          <p:cNvCxnSpPr/>
          <p:nvPr/>
        </p:nvCxnSpPr>
        <p:spPr>
          <a:xfrm>
            <a:off x="8135150" y="-47075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5D07FA-67D6-9D14-A996-C812C25E0DD2}"/>
              </a:ext>
            </a:extLst>
          </p:cNvPr>
          <p:cNvSpPr txBox="1"/>
          <p:nvPr/>
        </p:nvSpPr>
        <p:spPr>
          <a:xfrm>
            <a:off x="6942423" y="2464214"/>
            <a:ext cx="2120260" cy="2274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Submitted by </a:t>
            </a:r>
          </a:p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Group -8</a:t>
            </a:r>
            <a:endParaRPr lang="en-US" sz="1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Sai </a:t>
            </a:r>
            <a:r>
              <a:rPr lang="en-US" sz="1400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Nikhitha</a:t>
            </a:r>
            <a:endParaRPr lang="en-US" sz="1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Anbu </a:t>
            </a:r>
            <a:r>
              <a:rPr lang="en-US" sz="1400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Arasan</a:t>
            </a:r>
            <a:endParaRPr lang="en-US" sz="1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Sai Kumar </a:t>
            </a:r>
            <a:r>
              <a:rPr lang="en-US" sz="1400" b="1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Kurapati</a:t>
            </a:r>
            <a:endParaRPr lang="en-US" sz="1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Venugopal Rao </a:t>
            </a:r>
            <a:r>
              <a:rPr lang="en-US" sz="1400" b="1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Jupalli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FE66D779-7229-D870-4593-2876E60D9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39;p50">
            <a:extLst>
              <a:ext uri="{FF2B5EF4-FFF2-40B4-BE49-F238E27FC236}">
                <a16:creationId xmlns:a16="http://schemas.microsoft.com/office/drawing/2014/main" id="{9988873D-EDD1-3E63-5D14-81E82EA0410D}"/>
              </a:ext>
            </a:extLst>
          </p:cNvPr>
          <p:cNvSpPr/>
          <p:nvPr/>
        </p:nvSpPr>
        <p:spPr>
          <a:xfrm>
            <a:off x="2752439" y="-990980"/>
            <a:ext cx="7314875" cy="4198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840;p50">
            <a:extLst>
              <a:ext uri="{FF2B5EF4-FFF2-40B4-BE49-F238E27FC236}">
                <a16:creationId xmlns:a16="http://schemas.microsoft.com/office/drawing/2014/main" id="{D061F4CD-A363-248C-12B5-9B79624A97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94" r="12289"/>
          <a:stretch/>
        </p:blipFill>
        <p:spPr>
          <a:xfrm flipH="1">
            <a:off x="57751" y="-321612"/>
            <a:ext cx="4431802" cy="50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41;p50">
            <a:extLst>
              <a:ext uri="{FF2B5EF4-FFF2-40B4-BE49-F238E27FC236}">
                <a16:creationId xmlns:a16="http://schemas.microsoft.com/office/drawing/2014/main" id="{4D5EDB1D-03AA-8809-52D4-F2C66D2B73C8}"/>
              </a:ext>
            </a:extLst>
          </p:cNvPr>
          <p:cNvSpPr txBox="1">
            <a:spLocks/>
          </p:cNvSpPr>
          <p:nvPr/>
        </p:nvSpPr>
        <p:spPr>
          <a:xfrm>
            <a:off x="2116990" y="779646"/>
            <a:ext cx="2275338" cy="91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/>
              <a:buNone/>
              <a:defRPr sz="22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/>
              <a:buNone/>
              <a:defRPr sz="18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4000" dirty="0"/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21830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AGENDA</a:t>
            </a:r>
            <a:endParaRPr sz="3600"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Introduction &amp; Business Problems</a:t>
            </a: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2"/>
          </p:nvPr>
        </p:nvSpPr>
        <p:spPr>
          <a:xfrm>
            <a:off x="5455900" y="438097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2"/>
          <p:cNvSpPr txBox="1">
            <a:spLocks noGrp="1"/>
          </p:cNvSpPr>
          <p:nvPr>
            <p:ph type="ctrTitle" idx="3"/>
          </p:nvPr>
        </p:nvSpPr>
        <p:spPr>
          <a:xfrm>
            <a:off x="2924827" y="1417964"/>
            <a:ext cx="1602362" cy="392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Opportunities &amp; System Overview</a:t>
            </a: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 idx="5"/>
          </p:nvPr>
        </p:nvSpPr>
        <p:spPr>
          <a:xfrm>
            <a:off x="5455900" y="2144023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 idx="6"/>
          </p:nvPr>
        </p:nvSpPr>
        <p:spPr>
          <a:xfrm>
            <a:off x="2237811" y="39013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Economic &amp; Schedule Feasibility</a:t>
            </a:r>
            <a:endParaRPr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 idx="7"/>
          </p:nvPr>
        </p:nvSpPr>
        <p:spPr>
          <a:xfrm>
            <a:off x="5455900" y="2999477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4" name="Google Shape;174;p32"/>
          <p:cNvSpPr txBox="1">
            <a:spLocks noGrp="1"/>
          </p:cNvSpPr>
          <p:nvPr>
            <p:ph type="ctrTitle" idx="8"/>
          </p:nvPr>
        </p:nvSpPr>
        <p:spPr>
          <a:xfrm>
            <a:off x="2320200" y="299677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Out-of-Scope &amp; Technical Feasibility</a:t>
            </a:r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idx="9"/>
          </p:nvPr>
        </p:nvSpPr>
        <p:spPr>
          <a:xfrm>
            <a:off x="5455900" y="390132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8" name="Google Shape;178;p32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2"/>
          <p:cNvCxnSpPr/>
          <p:nvPr/>
        </p:nvCxnSpPr>
        <p:spPr>
          <a:xfrm rot="10800000">
            <a:off x="4972026" y="709492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2"/>
          <p:cNvCxnSpPr/>
          <p:nvPr/>
        </p:nvCxnSpPr>
        <p:spPr>
          <a:xfrm rot="10800000">
            <a:off x="4972026" y="2450953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/>
          <p:nvPr/>
        </p:nvCxnSpPr>
        <p:spPr>
          <a:xfrm rot="10800000">
            <a:off x="4937600" y="3285677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2"/>
          <p:cNvCxnSpPr/>
          <p:nvPr/>
        </p:nvCxnSpPr>
        <p:spPr>
          <a:xfrm rot="10800000">
            <a:off x="4937600" y="419022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69;p32">
            <a:extLst>
              <a:ext uri="{FF2B5EF4-FFF2-40B4-BE49-F238E27FC236}">
                <a16:creationId xmlns:a16="http://schemas.microsoft.com/office/drawing/2014/main" id="{13EC12E7-BC02-3207-38EB-178324608F0C}"/>
              </a:ext>
            </a:extLst>
          </p:cNvPr>
          <p:cNvSpPr txBox="1">
            <a:spLocks/>
          </p:cNvSpPr>
          <p:nvPr/>
        </p:nvSpPr>
        <p:spPr>
          <a:xfrm>
            <a:off x="5468275" y="1299386"/>
            <a:ext cx="116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cxnSp>
        <p:nvCxnSpPr>
          <p:cNvPr id="3" name="Google Shape;179;p32">
            <a:extLst>
              <a:ext uri="{FF2B5EF4-FFF2-40B4-BE49-F238E27FC236}">
                <a16:creationId xmlns:a16="http://schemas.microsoft.com/office/drawing/2014/main" id="{F4675A79-806E-9138-A06B-07BF28FA7E81}"/>
              </a:ext>
            </a:extLst>
          </p:cNvPr>
          <p:cNvCxnSpPr/>
          <p:nvPr/>
        </p:nvCxnSpPr>
        <p:spPr>
          <a:xfrm rot="10800000">
            <a:off x="4972026" y="1614045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70;p32">
            <a:extLst>
              <a:ext uri="{FF2B5EF4-FFF2-40B4-BE49-F238E27FC236}">
                <a16:creationId xmlns:a16="http://schemas.microsoft.com/office/drawing/2014/main" id="{93AFA37E-3F70-92E2-1F0E-60009329039C}"/>
              </a:ext>
            </a:extLst>
          </p:cNvPr>
          <p:cNvSpPr txBox="1">
            <a:spLocks/>
          </p:cNvSpPr>
          <p:nvPr/>
        </p:nvSpPr>
        <p:spPr>
          <a:xfrm>
            <a:off x="2054037" y="2279927"/>
            <a:ext cx="2517963" cy="35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4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None/>
              <a:defRPr sz="12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Core Functional 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888189" y="566612"/>
            <a:ext cx="423495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Introduction &amp; Business Problems</a:t>
            </a:r>
            <a:endParaRPr sz="3600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772325" y="1685638"/>
            <a:ext cx="5507407" cy="2535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>
                <a:latin typeface="+mn-lt"/>
              </a:rPr>
              <a:t>BrightStay</a:t>
            </a:r>
            <a:r>
              <a:rPr lang="en-US" sz="1800" dirty="0">
                <a:latin typeface="+mn-lt"/>
              </a:rPr>
              <a:t> Housing faces challenges in: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• Manual room allocation</a:t>
            </a:r>
          </a:p>
          <a:p>
            <a:r>
              <a:rPr lang="en-US" sz="1800" dirty="0">
                <a:latin typeface="+mn-lt"/>
              </a:rPr>
              <a:t>• Difficulty in rent tracking</a:t>
            </a:r>
          </a:p>
          <a:p>
            <a:r>
              <a:rPr lang="en-US" sz="1800" dirty="0">
                <a:latin typeface="+mn-lt"/>
              </a:rPr>
              <a:t>• Inefficient maintenance handling</a:t>
            </a:r>
          </a:p>
          <a:p>
            <a:r>
              <a:rPr lang="en-US" sz="1800" dirty="0">
                <a:latin typeface="+mn-lt"/>
              </a:rPr>
              <a:t>• Guest entry mismanagement</a:t>
            </a:r>
          </a:p>
          <a:p>
            <a:r>
              <a:rPr lang="en-US" sz="1800" dirty="0">
                <a:latin typeface="+mn-lt"/>
              </a:rPr>
              <a:t>• Lack of automated reporting</a:t>
            </a:r>
          </a:p>
        </p:txBody>
      </p:sp>
      <p:cxnSp>
        <p:nvCxnSpPr>
          <p:cNvPr id="190" name="Google Shape;190;p33"/>
          <p:cNvCxnSpPr/>
          <p:nvPr/>
        </p:nvCxnSpPr>
        <p:spPr>
          <a:xfrm>
            <a:off x="772325" y="-19050"/>
            <a:ext cx="0" cy="183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FD6A99D-95BF-278D-6729-3021E444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>
            <a:extLst>
              <a:ext uri="{FF2B5EF4-FFF2-40B4-BE49-F238E27FC236}">
                <a16:creationId xmlns:a16="http://schemas.microsoft.com/office/drawing/2014/main" id="{BB83D425-280B-9368-E316-17E28350FE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56875" y="529033"/>
            <a:ext cx="5706763" cy="864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Opportunities &amp; System Overview</a:t>
            </a:r>
            <a:endParaRPr sz="3600" dirty="0"/>
          </a:p>
        </p:txBody>
      </p:sp>
      <p:sp>
        <p:nvSpPr>
          <p:cNvPr id="189" name="Google Shape;189;p33">
            <a:extLst>
              <a:ext uri="{FF2B5EF4-FFF2-40B4-BE49-F238E27FC236}">
                <a16:creationId xmlns:a16="http://schemas.microsoft.com/office/drawing/2014/main" id="{E71DF23A-A07C-A0BB-3804-981F72B6C3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325" y="1513405"/>
            <a:ext cx="7883160" cy="285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>
                <a:latin typeface="+mn-lt"/>
              </a:rPr>
              <a:t>Opportunities:</a:t>
            </a:r>
          </a:p>
          <a:p>
            <a:r>
              <a:rPr lang="en-US" sz="1800" dirty="0">
                <a:latin typeface="+mn-lt"/>
              </a:rPr>
              <a:t>• Improved Administrative Efficiency</a:t>
            </a:r>
          </a:p>
          <a:p>
            <a:r>
              <a:rPr lang="en-US" sz="1800" dirty="0">
                <a:latin typeface="+mn-lt"/>
              </a:rPr>
              <a:t>• Better Student/Customer Experience</a:t>
            </a:r>
          </a:p>
          <a:p>
            <a:r>
              <a:rPr lang="en-US" sz="1800" dirty="0">
                <a:latin typeface="+mn-lt"/>
              </a:rPr>
              <a:t>• Data-Driven Decision Making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System Overview:</a:t>
            </a:r>
          </a:p>
          <a:p>
            <a:r>
              <a:rPr lang="en-US" sz="1800" dirty="0">
                <a:latin typeface="+mn-lt"/>
              </a:rPr>
              <a:t>• Automates student registration &amp; room allocation</a:t>
            </a:r>
          </a:p>
          <a:p>
            <a:r>
              <a:rPr lang="en-US" sz="1800" dirty="0">
                <a:latin typeface="+mn-lt"/>
              </a:rPr>
              <a:t>• Tracks monthly rent and maintenance requests</a:t>
            </a:r>
          </a:p>
          <a:p>
            <a:r>
              <a:rPr lang="en-US" sz="1800" dirty="0">
                <a:latin typeface="+mn-lt"/>
              </a:rPr>
              <a:t>• Manages guest logs &amp; generates reports</a:t>
            </a:r>
          </a:p>
          <a:p>
            <a:endParaRPr lang="en-US" sz="1800" dirty="0">
              <a:latin typeface="+mn-lt"/>
            </a:endParaRPr>
          </a:p>
        </p:txBody>
      </p:sp>
      <p:cxnSp>
        <p:nvCxnSpPr>
          <p:cNvPr id="190" name="Google Shape;190;p33">
            <a:extLst>
              <a:ext uri="{FF2B5EF4-FFF2-40B4-BE49-F238E27FC236}">
                <a16:creationId xmlns:a16="http://schemas.microsoft.com/office/drawing/2014/main" id="{31901E69-1DF1-6C25-5B01-671F7FD941E5}"/>
              </a:ext>
            </a:extLst>
          </p:cNvPr>
          <p:cNvCxnSpPr/>
          <p:nvPr/>
        </p:nvCxnSpPr>
        <p:spPr>
          <a:xfrm>
            <a:off x="772325" y="-19050"/>
            <a:ext cx="0" cy="183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892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>
          <a:extLst>
            <a:ext uri="{FF2B5EF4-FFF2-40B4-BE49-F238E27FC236}">
              <a16:creationId xmlns:a16="http://schemas.microsoft.com/office/drawing/2014/main" id="{8FA60AF1-94D5-1A09-200A-B9483313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>
            <a:extLst>
              <a:ext uri="{FF2B5EF4-FFF2-40B4-BE49-F238E27FC236}">
                <a16:creationId xmlns:a16="http://schemas.microsoft.com/office/drawing/2014/main" id="{E08FC9EA-F686-310A-0572-7D03D1BACE8D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4424986" cy="1177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Core Functional Features</a:t>
            </a:r>
            <a:endParaRPr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C1A78E-FE34-2C06-F45C-0B0EE57543B9}"/>
              </a:ext>
            </a:extLst>
          </p:cNvPr>
          <p:cNvSpPr txBox="1"/>
          <p:nvPr/>
        </p:nvSpPr>
        <p:spPr>
          <a:xfrm>
            <a:off x="674057" y="1729510"/>
            <a:ext cx="5892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For Students/Customers: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Online registration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/>
              <a:t>Log guest entry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/>
              <a:t>Room allocation details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/>
              <a:t>Submit maintenance requests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800" dirty="0"/>
              <a:t>Pay rent &amp; submit leave requests</a:t>
            </a:r>
          </a:p>
          <a:p>
            <a:r>
              <a:rPr lang="en-US" sz="1800" b="1" dirty="0"/>
              <a:t>For Admins: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 student registrations &amp;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Approve maintenance &amp; leave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Generate financial &amp; occupancy reports</a:t>
            </a:r>
          </a:p>
        </p:txBody>
      </p:sp>
    </p:spTree>
    <p:extLst>
      <p:ext uri="{BB962C8B-B14F-4D97-AF65-F5344CB8AC3E}">
        <p14:creationId xmlns:p14="http://schemas.microsoft.com/office/powerpoint/2010/main" val="391699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>
          <a:extLst>
            <a:ext uri="{FF2B5EF4-FFF2-40B4-BE49-F238E27FC236}">
              <a16:creationId xmlns:a16="http://schemas.microsoft.com/office/drawing/2014/main" id="{C2C4BA61-0D8B-8A7A-DB28-6171E5422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>
            <a:extLst>
              <a:ext uri="{FF2B5EF4-FFF2-40B4-BE49-F238E27FC236}">
                <a16:creationId xmlns:a16="http://schemas.microsoft.com/office/drawing/2014/main" id="{C8623802-0281-54E3-041F-7EDB0737E3D3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4424986" cy="1177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Out-of-Scope &amp; Technical Feasibility</a:t>
            </a:r>
            <a:endParaRPr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B3490-FD92-EAFE-DF6C-B8213DE4EACA}"/>
              </a:ext>
            </a:extLst>
          </p:cNvPr>
          <p:cNvSpPr txBox="1"/>
          <p:nvPr/>
        </p:nvSpPr>
        <p:spPr>
          <a:xfrm>
            <a:off x="674057" y="1729510"/>
            <a:ext cx="58927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Out-of-Scope:</a:t>
            </a:r>
          </a:p>
          <a:p>
            <a:r>
              <a:rPr lang="en-US" sz="1800" dirty="0"/>
              <a:t>• AI-based room allocation</a:t>
            </a:r>
          </a:p>
          <a:p>
            <a:r>
              <a:rPr lang="en-US" sz="1800" dirty="0"/>
              <a:t>• Real-time payments</a:t>
            </a:r>
          </a:p>
          <a:p>
            <a:r>
              <a:rPr lang="en-US" sz="1800" dirty="0"/>
              <a:t>• Mobile app support</a:t>
            </a:r>
          </a:p>
          <a:p>
            <a:r>
              <a:rPr lang="en-US" sz="1800" dirty="0"/>
              <a:t>• Biometric-based guest entry</a:t>
            </a:r>
          </a:p>
          <a:p>
            <a:endParaRPr lang="en-US" sz="1800" dirty="0"/>
          </a:p>
          <a:p>
            <a:r>
              <a:rPr lang="en-US" sz="1800" b="1" dirty="0"/>
              <a:t>Technical Feasibility:</a:t>
            </a:r>
          </a:p>
          <a:p>
            <a:r>
              <a:rPr lang="en-US" sz="1800" dirty="0"/>
              <a:t>• Frontend: </a:t>
            </a:r>
            <a:r>
              <a:rPr lang="en-US" sz="1800" dirty="0" err="1"/>
              <a:t>Tkinter</a:t>
            </a:r>
            <a:r>
              <a:rPr lang="en-US" sz="1800" dirty="0"/>
              <a:t>/Custom </a:t>
            </a:r>
            <a:r>
              <a:rPr lang="en-US" sz="1800" dirty="0" err="1"/>
              <a:t>Tkinter</a:t>
            </a:r>
            <a:r>
              <a:rPr lang="en-US" sz="1800" dirty="0"/>
              <a:t> (Python GUI)</a:t>
            </a:r>
          </a:p>
          <a:p>
            <a:r>
              <a:rPr lang="en-US" sz="1800" dirty="0"/>
              <a:t>• Backend: MySQL</a:t>
            </a:r>
          </a:p>
          <a:p>
            <a:r>
              <a:rPr lang="en-US" sz="1800" dirty="0"/>
              <a:t>• Reports: PDF (</a:t>
            </a:r>
            <a:r>
              <a:rPr lang="en-US" sz="1800" dirty="0" err="1"/>
              <a:t>ReportLab</a:t>
            </a:r>
            <a:r>
              <a:rPr lang="en-US" sz="1800" dirty="0"/>
              <a:t>/FPDF)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886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2000">
            <a:off x="2697589" y="751339"/>
            <a:ext cx="3474722" cy="352958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Economic Feasibility</a:t>
            </a:r>
            <a:endParaRPr dirty="0"/>
          </a:p>
        </p:txBody>
      </p:sp>
      <p:cxnSp>
        <p:nvCxnSpPr>
          <p:cNvPr id="747" name="Google Shape;747;p4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5"/>
          <p:cNvSpPr txBox="1"/>
          <p:nvPr/>
        </p:nvSpPr>
        <p:spPr>
          <a:xfrm>
            <a:off x="6390180" y="1638286"/>
            <a:ext cx="1302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0" name="Google Shape;750;p45"/>
          <p:cNvSpPr txBox="1"/>
          <p:nvPr/>
        </p:nvSpPr>
        <p:spPr>
          <a:xfrm>
            <a:off x="6320227" y="1255973"/>
            <a:ext cx="1720398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$500 - 1000</a:t>
            </a:r>
            <a:endParaRPr sz="24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751" name="Google Shape;751;p45"/>
          <p:cNvCxnSpPr/>
          <p:nvPr/>
        </p:nvCxnSpPr>
        <p:spPr>
          <a:xfrm rot="10800000">
            <a:off x="5719082" y="1676571"/>
            <a:ext cx="124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5"/>
          <p:cNvSpPr txBox="1"/>
          <p:nvPr/>
        </p:nvSpPr>
        <p:spPr>
          <a:xfrm>
            <a:off x="6320227" y="3041202"/>
            <a:ext cx="1302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$600</a:t>
            </a:r>
            <a:endParaRPr sz="24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755" name="Google Shape;755;p45"/>
          <p:cNvCxnSpPr/>
          <p:nvPr/>
        </p:nvCxnSpPr>
        <p:spPr>
          <a:xfrm rot="10800000">
            <a:off x="5632748" y="3461800"/>
            <a:ext cx="1322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Google Shape;758;p45"/>
          <p:cNvSpPr txBox="1"/>
          <p:nvPr/>
        </p:nvSpPr>
        <p:spPr>
          <a:xfrm flipH="1">
            <a:off x="870559" y="3041202"/>
            <a:ext cx="1699517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$700 Per Year</a:t>
            </a:r>
            <a:endParaRPr sz="24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759" name="Google Shape;759;p45"/>
          <p:cNvCxnSpPr/>
          <p:nvPr/>
        </p:nvCxnSpPr>
        <p:spPr>
          <a:xfrm>
            <a:off x="1908951" y="3461800"/>
            <a:ext cx="1392600" cy="0"/>
          </a:xfrm>
          <a:prstGeom prst="straightConnector1">
            <a:avLst/>
          </a:prstGeom>
          <a:noFill/>
          <a:ln w="19050" cap="flat" cmpd="sng">
            <a:solidFill>
              <a:srgbClr val="D6C4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45"/>
          <p:cNvSpPr txBox="1"/>
          <p:nvPr/>
        </p:nvSpPr>
        <p:spPr>
          <a:xfrm flipH="1">
            <a:off x="1166729" y="1726098"/>
            <a:ext cx="1302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Software Development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2" name="Google Shape;762;p45"/>
          <p:cNvSpPr txBox="1"/>
          <p:nvPr/>
        </p:nvSpPr>
        <p:spPr>
          <a:xfrm flipH="1">
            <a:off x="1268075" y="1256802"/>
            <a:ext cx="167240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$4000-6000</a:t>
            </a:r>
            <a:endParaRPr sz="24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763" name="Google Shape;763;p45"/>
          <p:cNvCxnSpPr/>
          <p:nvPr/>
        </p:nvCxnSpPr>
        <p:spPr>
          <a:xfrm>
            <a:off x="2063551" y="1677400"/>
            <a:ext cx="113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45"/>
          <p:cNvSpPr txBox="1"/>
          <p:nvPr/>
        </p:nvSpPr>
        <p:spPr>
          <a:xfrm>
            <a:off x="3117565" y="2269769"/>
            <a:ext cx="2792953" cy="83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Estimated Cost – $5,800 to $8,300</a:t>
            </a:r>
            <a:endParaRPr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CFAA2-CF2A-EE8D-D132-03279134B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510542"/>
              </p:ext>
            </p:extLst>
          </p:nvPr>
        </p:nvGraphicFramePr>
        <p:xfrm>
          <a:off x="6294098" y="1738698"/>
          <a:ext cx="2103242" cy="304800"/>
        </p:xfrm>
        <a:graphic>
          <a:graphicData uri="http://schemas.openxmlformats.org/drawingml/2006/table">
            <a:tbl>
              <a:tblPr/>
              <a:tblGrid>
                <a:gridCol w="2103242">
                  <a:extLst>
                    <a:ext uri="{9D8B030D-6E8A-4147-A177-3AD203B41FA5}">
                      <a16:colId xmlns:a16="http://schemas.microsoft.com/office/drawing/2014/main" val="19627715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bel" panose="02000506030000020004" pitchFamily="2" charset="0"/>
                        </a:rPr>
                        <a:t>Database &amp; Hosting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0227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005737-05A8-D5CE-35A7-5F4C46C8F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75165"/>
              </p:ext>
            </p:extLst>
          </p:nvPr>
        </p:nvGraphicFramePr>
        <p:xfrm>
          <a:off x="1008060" y="3457424"/>
          <a:ext cx="2109505" cy="304800"/>
        </p:xfrm>
        <a:graphic>
          <a:graphicData uri="http://schemas.openxmlformats.org/drawingml/2006/table">
            <a:tbl>
              <a:tblPr/>
              <a:tblGrid>
                <a:gridCol w="2109505">
                  <a:extLst>
                    <a:ext uri="{9D8B030D-6E8A-4147-A177-3AD203B41FA5}">
                      <a16:colId xmlns:a16="http://schemas.microsoft.com/office/drawing/2014/main" val="3769360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bel" panose="02000506030000020004" pitchFamily="2" charset="0"/>
                        </a:rPr>
                        <a:t>Maintenance &amp;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0675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11139C-E016-C8DC-6B5A-F2010076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58009"/>
              </p:ext>
            </p:extLst>
          </p:nvPr>
        </p:nvGraphicFramePr>
        <p:xfrm>
          <a:off x="6192811" y="3466930"/>
          <a:ext cx="2003034" cy="304800"/>
        </p:xfrm>
        <a:graphic>
          <a:graphicData uri="http://schemas.openxmlformats.org/drawingml/2006/table">
            <a:tbl>
              <a:tblPr/>
              <a:tblGrid>
                <a:gridCol w="2003034">
                  <a:extLst>
                    <a:ext uri="{9D8B030D-6E8A-4147-A177-3AD203B41FA5}">
                      <a16:colId xmlns:a16="http://schemas.microsoft.com/office/drawing/2014/main" val="1959941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bel" panose="02000506030000020004" pitchFamily="2" charset="0"/>
                        </a:rPr>
                        <a:t>Training &amp; Documentation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0656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5846700" y="3695485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&amp; Refinements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7" name="Google Shape;197;p34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 Feasibility</a:t>
            </a:r>
            <a:endParaRPr dirty="0"/>
          </a:p>
        </p:txBody>
      </p:sp>
      <p:sp>
        <p:nvSpPr>
          <p:cNvPr id="198" name="Google Shape;198;p34"/>
          <p:cNvSpPr txBox="1"/>
          <p:nvPr/>
        </p:nvSpPr>
        <p:spPr>
          <a:xfrm>
            <a:off x="933565" y="11835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Week 1-2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239406" y="2069484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Week 3-6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5846727" y="2678347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Week 7-8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704850" y="1733550"/>
            <a:ext cx="14458721" cy="6303886"/>
          </a:xfrm>
          <a:custGeom>
            <a:avLst/>
            <a:gdLst/>
            <a:ahLst/>
            <a:cxnLst/>
            <a:rect l="l" t="t" r="r" b="b"/>
            <a:pathLst>
              <a:path w="441960" h="192691" extrusionOk="0">
                <a:moveTo>
                  <a:pt x="0" y="0"/>
                </a:moveTo>
                <a:lnTo>
                  <a:pt x="80772" y="0"/>
                </a:lnTo>
                <a:lnTo>
                  <a:pt x="126873" y="46101"/>
                </a:lnTo>
                <a:lnTo>
                  <a:pt x="216408" y="46101"/>
                </a:lnTo>
                <a:lnTo>
                  <a:pt x="261557" y="91250"/>
                </a:lnTo>
                <a:lnTo>
                  <a:pt x="261557" y="135636"/>
                </a:lnTo>
                <a:lnTo>
                  <a:pt x="318612" y="192691"/>
                </a:lnTo>
                <a:lnTo>
                  <a:pt x="441960" y="19269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05" name="Google Shape;205;p34"/>
          <p:cNvCxnSpPr/>
          <p:nvPr/>
        </p:nvCxnSpPr>
        <p:spPr>
          <a:xfrm>
            <a:off x="715175" y="1661325"/>
            <a:ext cx="0" cy="159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1688375" y="1617675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4"/>
          <p:cNvCxnSpPr/>
          <p:nvPr/>
        </p:nvCxnSpPr>
        <p:spPr>
          <a:xfrm flipH="1">
            <a:off x="4005402" y="2414075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6324000" y="3119875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11065" y="2149350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Design &amp; DB Setup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2759242" y="2532677"/>
            <a:ext cx="1285889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8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cxnSp>
        <p:nvCxnSpPr>
          <p:cNvPr id="812" name="Google Shape;812;p48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813;p48"/>
          <p:cNvSpPr txBox="1">
            <a:spLocks noGrp="1"/>
          </p:cNvSpPr>
          <p:nvPr>
            <p:ph type="ctrTitle"/>
          </p:nvPr>
        </p:nvSpPr>
        <p:spPr>
          <a:xfrm>
            <a:off x="447805" y="1346548"/>
            <a:ext cx="3779729" cy="2351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Housing Management System enhances efficiency by automating room allocation, rent tracking, maintenance management, and guest logging for </a:t>
            </a:r>
            <a:r>
              <a:rPr lang="en-US" b="1" dirty="0" err="1"/>
              <a:t>BrightStay</a:t>
            </a:r>
            <a:r>
              <a:rPr lang="en-US" b="1" dirty="0"/>
              <a:t> Housing. This system reduces administrative workload, improves student experience, and provides structured reporting, making it a cost-effective and scalable solution for modern hostel management.</a:t>
            </a:r>
            <a:endParaRPr b="1" dirty="0"/>
          </a:p>
        </p:txBody>
      </p:sp>
      <p:pic>
        <p:nvPicPr>
          <p:cNvPr id="2050" name="Picture 2" descr="The Texas Housing Market &amp; Why You Need a Real Estate Attorney — Texas Legal">
            <a:extLst>
              <a:ext uri="{FF2B5EF4-FFF2-40B4-BE49-F238E27FC236}">
                <a16:creationId xmlns:a16="http://schemas.microsoft.com/office/drawing/2014/main" id="{602ADC15-0C32-47F7-71F5-619C351A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0" y="0"/>
            <a:ext cx="50139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B3A29A"/>
      </a:accent1>
      <a:accent2>
        <a:srgbClr val="EAE5E1"/>
      </a:accent2>
      <a:accent3>
        <a:srgbClr val="B3A29A"/>
      </a:accent3>
      <a:accent4>
        <a:srgbClr val="E6CEBC"/>
      </a:accent4>
      <a:accent5>
        <a:srgbClr val="AA9185"/>
      </a:accent5>
      <a:accent6>
        <a:srgbClr val="834D31"/>
      </a:accent6>
      <a:hlink>
        <a:srgbClr val="772E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318</Words>
  <Application>Microsoft Office PowerPoint</Application>
  <PresentationFormat>On-screen Show (16:9)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Sans Extra Condensed Medium</vt:lpstr>
      <vt:lpstr>Arial</vt:lpstr>
      <vt:lpstr>Open Sans Light</vt:lpstr>
      <vt:lpstr>Abel</vt:lpstr>
      <vt:lpstr>Architecture Studio by Slidesgo</vt:lpstr>
      <vt:lpstr>Housing Managnment Application</vt:lpstr>
      <vt:lpstr>AGENDA</vt:lpstr>
      <vt:lpstr>Introduction &amp; Business Problems</vt:lpstr>
      <vt:lpstr>Opportunities &amp; System Overview</vt:lpstr>
      <vt:lpstr>Core Functional Features</vt:lpstr>
      <vt:lpstr>Out-of-Scope &amp; Technical Feasibility</vt:lpstr>
      <vt:lpstr>Economic Feasibility</vt:lpstr>
      <vt:lpstr>Schedule Feasibility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Krishna Praneeth</dc:creator>
  <cp:lastModifiedBy>Krishna Praneeth</cp:lastModifiedBy>
  <cp:revision>2</cp:revision>
  <dcterms:modified xsi:type="dcterms:W3CDTF">2025-02-14T09:20:41Z</dcterms:modified>
</cp:coreProperties>
</file>